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1"/>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52" r:id="rId44"/>
    <p:sldId id="353" r:id="rId45"/>
    <p:sldId id="354" r:id="rId46"/>
    <p:sldId id="355" r:id="rId47"/>
    <p:sldId id="356" r:id="rId48"/>
    <p:sldId id="337" r:id="rId49"/>
    <p:sldId id="34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654"/>
  </p:normalViewPr>
  <p:slideViewPr>
    <p:cSldViewPr snapToGrid="0" snapToObjects="1">
      <p:cViewPr>
        <p:scale>
          <a:sx n="98" d="100"/>
          <a:sy n="98" d="100"/>
        </p:scale>
        <p:origin x="14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7.tiff"/><Relationship Id="rId5" Type="http://schemas.openxmlformats.org/officeDocument/2006/relationships/image" Target="../media/image38.tiff"/><Relationship Id="rId6"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endParaRPr lang="en-US" sz="2400" dirty="0" smtClean="0"/>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smtClean="0"/>
              <a:t>Probabilities: </a:t>
            </a:r>
          </a:p>
          <a:p>
            <a:pPr lvl="1">
              <a:spcAft>
                <a:spcPts val="1200"/>
              </a:spcAft>
              <a:buFont typeface="Arial" charset="0"/>
              <a:buChar char="•"/>
            </a:pPr>
            <a:r>
              <a:rPr lang="en-US" sz="2200" dirty="0" smtClean="0"/>
              <a:t>Random Forrest Classifier (and bagging) can return probabilities. </a:t>
            </a:r>
          </a:p>
          <a:p>
            <a:pPr lvl="1">
              <a:spcAft>
                <a:spcPts val="1200"/>
              </a:spcAft>
              <a:buFont typeface="Arial" charset="0"/>
              <a:buChar char="•"/>
            </a:pPr>
            <a:r>
              <a:rPr lang="en-US" sz="2200" b="1" dirty="0" smtClean="0"/>
              <a:t>Question</a:t>
            </a:r>
            <a:r>
              <a:rPr lang="en-US" sz="2200" dirty="0" smtClean="0"/>
              <a:t>: How?</a:t>
            </a:r>
          </a:p>
          <a:p>
            <a:pPr indent="-285738">
              <a:spcAft>
                <a:spcPts val="1200"/>
              </a:spcAft>
            </a:pPr>
            <a:r>
              <a:rPr lang="en-US" sz="2400" b="1" dirty="0" smtClean="0"/>
              <a:t>More questions</a:t>
            </a:r>
          </a:p>
          <a:p>
            <a:pPr marL="800082" lvl="1" indent="-342900">
              <a:spcAft>
                <a:spcPts val="1200"/>
              </a:spcAft>
              <a:buFont typeface="Arial" charset="0"/>
              <a:buChar char="•"/>
            </a:pPr>
            <a:r>
              <a:rPr lang="en-US" sz="2200" dirty="0" smtClean="0"/>
              <a:t>Unbalance dataset?</a:t>
            </a:r>
          </a:p>
          <a:p>
            <a:pPr marL="800082" lvl="1" indent="-342900">
              <a:spcAft>
                <a:spcPts val="1200"/>
              </a:spcAft>
              <a:buFont typeface="Arial" charset="0"/>
              <a:buChar char="•"/>
            </a:pPr>
            <a:r>
              <a:rPr lang="en-US" sz="2200" dirty="0" smtClean="0"/>
              <a:t>Weighted samples? </a:t>
            </a:r>
          </a:p>
          <a:p>
            <a:pPr marL="800082" lvl="1" indent="-342900">
              <a:spcAft>
                <a:spcPts val="1200"/>
              </a:spcAft>
              <a:buFont typeface="Arial" charset="0"/>
              <a:buChar char="•"/>
            </a:pPr>
            <a:r>
              <a:rPr lang="en-US" sz="2200" dirty="0"/>
              <a:t>Categorical </a:t>
            </a:r>
            <a:r>
              <a:rPr lang="en-US" sz="2200" dirty="0" smtClean="0"/>
              <a:t>data</a:t>
            </a:r>
            <a:r>
              <a:rPr lang="en-US" sz="2200" dirty="0"/>
              <a:t>?</a:t>
            </a:r>
            <a:endParaRPr lang="en-US" sz="2200" dirty="0" smtClean="0"/>
          </a:p>
          <a:p>
            <a:pPr marL="800082" lvl="1" indent="-342900">
              <a:spcAft>
                <a:spcPts val="1200"/>
              </a:spcAft>
              <a:buFont typeface="Arial" charset="0"/>
              <a:buChar char="•"/>
            </a:pPr>
            <a:r>
              <a:rPr lang="en-US" sz="2200" dirty="0" smtClean="0"/>
              <a:t>Missing data? </a:t>
            </a:r>
          </a:p>
          <a:p>
            <a:pPr marL="800082" lvl="1" indent="-342900">
              <a:spcAft>
                <a:spcPts val="1200"/>
              </a:spcAft>
              <a:buFont typeface="Arial" charset="0"/>
              <a:buChar char="•"/>
            </a:pPr>
            <a:r>
              <a:rPr lang="en-US" sz="2200" dirty="0" smtClean="0"/>
              <a:t>Different implementations</a:t>
            </a:r>
            <a:r>
              <a:rPr lang="en-US" sz="2200" dirty="0"/>
              <a:t>?</a:t>
            </a:r>
            <a:r>
              <a:rPr lang="en-US" sz="2200" dirty="0" smtClean="0"/>
              <a:t> </a:t>
            </a:r>
            <a:endParaRPr lang="en-US" sz="2200" dirty="0"/>
          </a:p>
          <a:p>
            <a:pPr indent="-285738">
              <a:spcAft>
                <a:spcPts val="1200"/>
              </a:spcAft>
            </a:pPr>
            <a:endParaRPr lang="en-US" sz="2400"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smtClean="0"/>
              <a:t>GO TO THE ADVANCED TOPICS LATER TODAY </a:t>
            </a:r>
            <a:endParaRPr lang="en-US" sz="3200" dirty="0"/>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1200120" lvl="1" indent="-457200">
              <a:spcAft>
                <a:spcPts val="1800"/>
              </a:spcAft>
              <a:buFont typeface="Arial" charset="0"/>
              <a:buChar char="•"/>
            </a:pPr>
            <a:r>
              <a:rPr lang="en-US" dirty="0" smtClean="0"/>
              <a:t>Gradient Boosting</a:t>
            </a:r>
            <a:endParaRPr lang="en-US" dirty="0"/>
          </a:p>
          <a:p>
            <a:pPr marL="1600154" lvl="2" indent="-457200">
              <a:spcAft>
                <a:spcPts val="1800"/>
              </a:spcAft>
              <a:buFont typeface="Arial" charset="0"/>
              <a:buChar char="•"/>
            </a:pPr>
            <a:r>
              <a:rPr lang="en-US" sz="2000" dirty="0"/>
              <a:t>Set-up and intuition</a:t>
            </a:r>
          </a:p>
          <a:p>
            <a:pPr marL="1600154" lvl="2" indent="-457200">
              <a:spcAft>
                <a:spcPts val="1800"/>
              </a:spcAft>
              <a:buFont typeface="Arial" charset="0"/>
              <a:buChar char="•"/>
            </a:pPr>
            <a:r>
              <a:rPr lang="en-US" sz="2000" dirty="0"/>
              <a:t>Connection to Gradient Descent</a:t>
            </a:r>
          </a:p>
          <a:p>
            <a:pPr marL="1600154" lvl="2" indent="-457200">
              <a:spcAft>
                <a:spcPts val="1800"/>
              </a:spcAft>
              <a:buFont typeface="Arial" charset="0"/>
              <a:buChar char="•"/>
            </a:pPr>
            <a:r>
              <a:rPr lang="en-US" sz="2000" dirty="0"/>
              <a:t>The </a:t>
            </a:r>
            <a:r>
              <a:rPr lang="en-US" sz="2000" dirty="0" smtClean="0"/>
              <a:t>Algorithm</a:t>
            </a:r>
          </a:p>
          <a:p>
            <a:pPr marL="1200120" lvl="1" indent="-457200">
              <a:spcAft>
                <a:spcPts val="1800"/>
              </a:spcAft>
              <a:buFont typeface="Arial" charset="0"/>
              <a:buChar char="•"/>
            </a:pPr>
            <a:r>
              <a:rPr lang="en-US" dirty="0" err="1" smtClean="0"/>
              <a:t>AdaBoost</a:t>
            </a:r>
            <a:endParaRPr lang="en-US" sz="24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xmlns=""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smtClean="0"/>
              <a:t>the </a:t>
            </a:r>
            <a:r>
              <a:rPr lang="en-US" sz="2400" dirty="0"/>
              <a:t>number of predictors to randomly select at each split </a:t>
            </a:r>
          </a:p>
          <a:p>
            <a:pPr marL="1200120" lvl="1" indent="-457200">
              <a:spcAft>
                <a:spcPts val="2400"/>
              </a:spcAft>
              <a:buSzPct val="90000"/>
              <a:buFont typeface="+mj-lt"/>
              <a:buAutoNum type="arabicPeriod"/>
            </a:pPr>
            <a:r>
              <a:rPr lang="en-US" sz="2400" dirty="0" smtClean="0"/>
              <a:t>the </a:t>
            </a:r>
            <a:r>
              <a:rPr lang="en-US" sz="2400" dirty="0"/>
              <a:t>total number of trees in the ensemble </a:t>
            </a:r>
          </a:p>
          <a:p>
            <a:pPr marL="1200120" lvl="1" indent="-457200">
              <a:spcAft>
                <a:spcPts val="2400"/>
              </a:spcAft>
              <a:buSzPct val="90000"/>
              <a:buFont typeface="+mj-lt"/>
              <a:buAutoNum type="arabicPeriod"/>
            </a:pPr>
            <a:r>
              <a:rPr lang="en-US" sz="2400" dirty="0" smtClean="0"/>
              <a:t>the </a:t>
            </a:r>
            <a:r>
              <a:rPr lang="en-US" sz="2400" dirty="0"/>
              <a:t>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smtClean="0"/>
                  <a:t>There are standard (default) values for each of random forest hyper-parameters recommended by long time practitioners, but generally these parameters should be tuned through </a:t>
                </a:r>
                <a:r>
                  <a:rPr lang="en-US" sz="2400" b="1" dirty="0" smtClean="0"/>
                  <a:t>OOB</a:t>
                </a:r>
                <a:r>
                  <a:rPr lang="en-US" sz="2400" dirty="0" smtClean="0"/>
                  <a:t> </a:t>
                </a:r>
                <a:r>
                  <a:rPr lang="en-US" sz="2400" dirty="0"/>
                  <a:t>(making them data and problem dependent). </a:t>
                </a:r>
                <a:endParaRPr lang="en-US" sz="2400" dirty="0" smtClean="0"/>
              </a:p>
              <a:p>
                <a:pPr marL="0" lvl="1" indent="0">
                  <a:spcAft>
                    <a:spcPts val="1800"/>
                  </a:spcAft>
                  <a:buNone/>
                </a:pPr>
                <a:r>
                  <a:rPr lang="en-US" dirty="0" smtClean="0"/>
                  <a:t>e.g. number </a:t>
                </a:r>
                <a:r>
                  <a:rPr lang="en-US" dirty="0"/>
                  <a:t>of predictors to randomly select at each </a:t>
                </a:r>
                <a:r>
                  <a:rPr lang="en-US" dirty="0" smtClean="0"/>
                  <a:t>split: </a:t>
                </a:r>
              </a:p>
              <a:p>
                <a:pPr marL="342900" lvl="1" indent="-342900">
                  <a:spcAft>
                    <a:spcPts val="1800"/>
                  </a:spcAft>
                </a:pPr>
                <a:r>
                  <a:rPr lang="en-US" dirty="0"/>
                  <a:t>	</a:t>
                </a:r>
                <a:r>
                  <a:rPr lang="en-US" dirty="0" smtClean="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smtClean="0"/>
                  <a:t> for classification</a:t>
                </a:r>
              </a:p>
              <a:p>
                <a:pPr marL="342900" lvl="1" indent="-342900">
                  <a:spcAft>
                    <a:spcPts val="1800"/>
                  </a:spcAft>
                </a:pPr>
                <a:r>
                  <a:rPr lang="en-US" dirty="0"/>
                  <a:t>	</a:t>
                </a:r>
                <a:r>
                  <a:rPr lang="en-US" dirty="0" smtClean="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smtClean="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smtClean="0"/>
                  <a:t>Same as with Bagging: </a:t>
                </a:r>
              </a:p>
              <a:p>
                <a:pPr>
                  <a:spcAft>
                    <a:spcPts val="1800"/>
                  </a:spcAft>
                </a:pPr>
                <a:r>
                  <a:rPr lang="en-US" sz="2400" dirty="0" smtClean="0"/>
                  <a:t>Calculate </a:t>
                </a:r>
                <a:r>
                  <a:rPr lang="en-US" sz="2400" dirty="0"/>
                  <a:t>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a:t>
                </a:r>
                <a:r>
                  <a:rPr lang="en-US" sz="2400" dirty="0"/>
                  <a: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smtClean="0">
                    <a:latin typeface="Karla" charset="0"/>
                    <a:ea typeface="Karla" charset="0"/>
                    <a:cs typeface="Karla" charset="0"/>
                  </a:rPr>
                  <a:t>Alternative:</a:t>
                </a:r>
              </a:p>
              <a:p>
                <a:pPr marL="342900" indent="-342900">
                  <a:spcAft>
                    <a:spcPts val="1200"/>
                  </a:spcAft>
                  <a:buFont typeface="Arial" charset="0"/>
                  <a:buChar char="•"/>
                </a:pPr>
                <a:r>
                  <a:rPr lang="en-US" sz="2400" dirty="0" smtClean="0">
                    <a:latin typeface="Karla" charset="0"/>
                    <a:ea typeface="Karla" charset="0"/>
                    <a:cs typeface="Karla" charset="0"/>
                  </a:rPr>
                  <a:t>Record </a:t>
                </a:r>
                <a:r>
                  <a:rPr lang="en-US" sz="2400" dirty="0" smtClean="0">
                    <a:latin typeface="Karla" charset="0"/>
                    <a:ea typeface="Karla" charset="0"/>
                    <a:cs typeface="Karla" charset="0"/>
                  </a:rPr>
                  <a:t>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smtClean="0">
                    <a:latin typeface="Karla" charset="0"/>
                    <a:ea typeface="Karla" charset="0"/>
                    <a:cs typeface="Karla" charset="0"/>
                  </a:rPr>
                  <a:t>Randomly </a:t>
                </a:r>
                <a:r>
                  <a:rPr lang="en-US" sz="2400" dirty="0">
                    <a:latin typeface="Karla" charset="0"/>
                    <a:ea typeface="Karla" charset="0"/>
                    <a:cs typeface="Karla" charset="0"/>
                  </a:rPr>
                  <a:t>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smtClean="0">
                    <a:latin typeface="Karla" charset="0"/>
                    <a:ea typeface="Karla" charset="0"/>
                    <a:cs typeface="Karla" charset="0"/>
                  </a:rPr>
                  <a:t>in </a:t>
                </a:r>
                <a:r>
                  <a:rPr lang="en-US" sz="2400" dirty="0">
                    <a:latin typeface="Karla" charset="0"/>
                    <a:ea typeface="Karla" charset="0"/>
                    <a:cs typeface="Karla" charset="0"/>
                  </a:rPr>
                  <a:t>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smtClean="0">
                    <a:latin typeface="Karla" charset="0"/>
                    <a:ea typeface="Karla" charset="0"/>
                    <a:cs typeface="Karla" charset="0"/>
                  </a:rPr>
                  <a:t>The </a:t>
                </a:r>
                <a:r>
                  <a:rPr lang="en-US" sz="2400" dirty="0">
                    <a:latin typeface="Karla" charset="0"/>
                    <a:ea typeface="Karla" charset="0"/>
                    <a:cs typeface="Karla" charset="0"/>
                  </a:rPr>
                  <a:t>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4196</TotalTime>
  <Words>2103</Words>
  <Application>Microsoft Macintosh PowerPoint</Application>
  <PresentationFormat>Widescreen</PresentationFormat>
  <Paragraphs>306</Paragraphs>
  <Slides>49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AdaBoost: illustration </vt:lpstr>
      <vt:lpstr>AdaBoost: illustration </vt:lpstr>
      <vt:lpstr>AdaBoost: illustration </vt:lpstr>
      <vt:lpstr>AdaBoost: illustration </vt:lpstr>
      <vt:lpstr>AdaBoost: illustration </vt:lpstr>
      <vt:lpstr>Choosing the Learning Rage </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229</cp:revision>
  <cp:lastPrinted>2018-07-30T15:47:57Z</cp:lastPrinted>
  <dcterms:created xsi:type="dcterms:W3CDTF">2018-07-20T19:26:24Z</dcterms:created>
  <dcterms:modified xsi:type="dcterms:W3CDTF">2018-11-07T18:07:34Z</dcterms:modified>
</cp:coreProperties>
</file>